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3"/>
  </p:notesMasterIdLst>
  <p:handoutMasterIdLst>
    <p:handoutMasterId r:id="rId14"/>
  </p:handoutMasterIdLst>
  <p:sldIdLst>
    <p:sldId id="256" r:id="rId5"/>
    <p:sldId id="257" r:id="rId6"/>
    <p:sldId id="262" r:id="rId7"/>
    <p:sldId id="264" r:id="rId8"/>
    <p:sldId id="265" r:id="rId9"/>
    <p:sldId id="266" r:id="rId10"/>
    <p:sldId id="267"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818" autoAdjust="0"/>
  </p:normalViewPr>
  <p:slideViewPr>
    <p:cSldViewPr snapToGrid="0">
      <p:cViewPr varScale="1">
        <p:scale>
          <a:sx n="80" d="100"/>
          <a:sy n="80" d="100"/>
        </p:scale>
        <p:origin x="782" y="5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IN" noProof="0" dirty="0"/>
            <a:t>INDUSTRY NEED</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custT="1"/>
      <dgm:spPr/>
      <dgm:t>
        <a:bodyPr/>
        <a:lstStyle/>
        <a:p>
          <a:pPr>
            <a:lnSpc>
              <a:spcPct val="100000"/>
            </a:lnSpc>
          </a:pPr>
          <a:r>
            <a:rPr lang="en-IN" sz="1200" noProof="0" dirty="0"/>
            <a:t>GENERAL SOFTWARE ARCHITECTURE FOR AUTOMOTIVE SYSTEM</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76D56F19-2708-49DB-8F92-D8AC45F23A9A}">
      <dgm:prSet/>
      <dgm:spPr/>
      <dgm:t>
        <a:bodyPr/>
        <a:lstStyle/>
        <a:p>
          <a:pPr>
            <a:lnSpc>
              <a:spcPct val="100000"/>
            </a:lnSpc>
          </a:pPr>
          <a:r>
            <a:rPr lang="en-IN" noProof="0" dirty="0"/>
            <a:t>BENEFITS</a:t>
          </a: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93A6A030-ABAB-4EFA-B539-0FDB3E07C1EF}">
      <dgm:prSet/>
      <dgm:spPr/>
      <dgm:t>
        <a:bodyPr/>
        <a:lstStyle/>
        <a:p>
          <a:pPr>
            <a:lnSpc>
              <a:spcPct val="100000"/>
            </a:lnSpc>
          </a:pPr>
          <a:r>
            <a:rPr lang="en-IN" noProof="0" dirty="0"/>
            <a:t>HEIRARCHICAL CONTROL STRUCTURE</a:t>
          </a:r>
        </a:p>
      </dgm:t>
    </dgm:pt>
    <dgm:pt modelId="{BFE0749E-E343-4A6F-BD09-2810EE6B4BD7}" type="sibTrans" cxnId="{4B40C8DC-6B57-4F5B-8440-7241C649700B}">
      <dgm:prSet/>
      <dgm:spPr/>
      <dgm:t>
        <a:bodyPr/>
        <a:lstStyle/>
        <a:p>
          <a:endParaRPr lang="en-US"/>
        </a:p>
      </dgm:t>
    </dgm:pt>
    <dgm:pt modelId="{3D674B97-6DC6-4A12-85BA-0976D3064237}" type="parTrans" cxnId="{4B40C8DC-6B57-4F5B-8440-7241C649700B}">
      <dgm:prSet/>
      <dgm:spPr/>
      <dgm:t>
        <a:bodyPr/>
        <a:lstStyle/>
        <a:p>
          <a:endParaRPr lang="en-US"/>
        </a:p>
      </dgm:t>
    </dgm:pt>
    <dgm:pt modelId="{17DBA6BC-6286-445D-B18D-9BF859E6D99F}">
      <dgm:prSet/>
      <dgm:spPr/>
      <dgm:t>
        <a:bodyPr/>
        <a:lstStyle/>
        <a:p>
          <a:pPr>
            <a:lnSpc>
              <a:spcPct val="100000"/>
            </a:lnSpc>
          </a:pPr>
          <a:r>
            <a:rPr lang="en-IN" noProof="0" dirty="0"/>
            <a:t>TRADE OFFS</a:t>
          </a:r>
        </a:p>
      </dgm:t>
    </dgm:pt>
    <dgm:pt modelId="{1238C68D-29B7-48DA-9FA1-FAAC1DA99142}" type="parTrans" cxnId="{F0970A6A-D961-43D5-A0AA-0BA22ED9C9BE}">
      <dgm:prSet/>
      <dgm:spPr/>
      <dgm:t>
        <a:bodyPr/>
        <a:lstStyle/>
        <a:p>
          <a:endParaRPr lang="en-US"/>
        </a:p>
      </dgm:t>
    </dgm:pt>
    <dgm:pt modelId="{BB48C9B6-D2AE-49D8-AA16-23490407B961}" type="sibTrans" cxnId="{F0970A6A-D961-43D5-A0AA-0BA22ED9C9BE}">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5"/>
      <dgm:spPr/>
    </dgm:pt>
    <dgm:pt modelId="{BB7E5F84-64F2-4718-BACC-301BBCDC9D3A}" type="pres">
      <dgm:prSet presAssocID="{AAC263CB-8256-4B03-92FE-1622698FB3E9}"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5">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5"/>
      <dgm:spPr/>
    </dgm:pt>
    <dgm:pt modelId="{8B8D9FA1-74BB-4EA5-B65F-49B870DCE4EB}" type="pres">
      <dgm:prSet presAssocID="{4E8D2E69-0173-4BD3-B96A-7A9C5DD12B4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lockchain with solid fill"/>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5">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5"/>
      <dgm:spPr/>
    </dgm:pt>
    <dgm:pt modelId="{3CD2D8A7-CAF8-4A2F-A324-BDF8CFA66908}" type="pres">
      <dgm:prSet presAssocID="{93A6A030-ABAB-4EFA-B539-0FDB3E07C1EF}"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ecision chart with solid fill"/>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5">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5"/>
      <dgm:spPr/>
    </dgm:pt>
    <dgm:pt modelId="{D3271400-E9D7-4481-8E98-7952ACC542C2}" type="pres">
      <dgm:prSet presAssocID="{76D56F19-2708-49DB-8F92-D8AC45F23A9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Tick1 with solid fill"/>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5">
        <dgm:presLayoutVars>
          <dgm:chMax val="0"/>
          <dgm:chPref val="0"/>
        </dgm:presLayoutVars>
      </dgm:prSet>
      <dgm:spPr/>
    </dgm:pt>
    <dgm:pt modelId="{B922FF9E-217D-4A47-BB90-E1A999AD7F5D}" type="pres">
      <dgm:prSet presAssocID="{EC8965A1-F755-4945-8AAC-DCF1F68F011E}" presName="sibTrans" presStyleCnt="0"/>
      <dgm:spPr/>
    </dgm:pt>
    <dgm:pt modelId="{81CFD4AC-B938-4669-AE50-93DA5DB256C0}" type="pres">
      <dgm:prSet presAssocID="{17DBA6BC-6286-445D-B18D-9BF859E6D99F}" presName="compNode" presStyleCnt="0"/>
      <dgm:spPr/>
    </dgm:pt>
    <dgm:pt modelId="{AF9882DA-BB35-47AE-95ED-469BFACFF3C4}" type="pres">
      <dgm:prSet presAssocID="{17DBA6BC-6286-445D-B18D-9BF859E6D99F}" presName="bgRect" presStyleLbl="bgShp" presStyleIdx="4" presStyleCnt="5"/>
      <dgm:spPr/>
    </dgm:pt>
    <dgm:pt modelId="{BF1DE025-7A4F-41E6-9A20-639B26FAF66A}" type="pres">
      <dgm:prSet presAssocID="{17DBA6BC-6286-445D-B18D-9BF859E6D99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Handshake with solid fill"/>
        </a:ext>
      </dgm:extLst>
    </dgm:pt>
    <dgm:pt modelId="{F3848089-AA02-4833-B442-B01F461380D2}" type="pres">
      <dgm:prSet presAssocID="{17DBA6BC-6286-445D-B18D-9BF859E6D99F}" presName="spaceRect" presStyleCnt="0"/>
      <dgm:spPr/>
    </dgm:pt>
    <dgm:pt modelId="{B7677362-7AE5-4FDE-8C44-98E203E6B599}" type="pres">
      <dgm:prSet presAssocID="{17DBA6BC-6286-445D-B18D-9BF859E6D99F}" presName="parTx" presStyleLbl="revTx" presStyleIdx="4" presStyleCnt="5">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F16BCD37-DBFA-4515-A0F6-12A9CFE91C35}" type="presOf" srcId="{17DBA6BC-6286-445D-B18D-9BF859E6D99F}" destId="{B7677362-7AE5-4FDE-8C44-98E203E6B599}"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0970A6A-D961-43D5-A0AA-0BA22ED9C9BE}" srcId="{D4503D04-C97E-4622-AE07-D0307CB3B4CA}" destId="{17DBA6BC-6286-445D-B18D-9BF859E6D99F}" srcOrd="4" destOrd="0" parTransId="{1238C68D-29B7-48DA-9FA1-FAAC1DA99142}" sibTransId="{BB48C9B6-D2AE-49D8-AA16-23490407B961}"/>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 modelId="{D90AB5C0-6198-46E4-8E63-B4ED65E5DCD1}" type="presParOf" srcId="{62F8266B-222B-4ACF-8613-2C8D6376E5BD}" destId="{B922FF9E-217D-4A47-BB90-E1A999AD7F5D}" srcOrd="7" destOrd="0" presId="urn:microsoft.com/office/officeart/2018/2/layout/IconVerticalSolidList"/>
    <dgm:cxn modelId="{4C167A2A-4921-4E3A-AA0F-1D05BC3E1BA2}" type="presParOf" srcId="{62F8266B-222B-4ACF-8613-2C8D6376E5BD}" destId="{81CFD4AC-B938-4669-AE50-93DA5DB256C0}" srcOrd="8" destOrd="0" presId="urn:microsoft.com/office/officeart/2018/2/layout/IconVerticalSolidList"/>
    <dgm:cxn modelId="{D20A67CA-9DA9-4869-9351-79D2026FA466}" type="presParOf" srcId="{81CFD4AC-B938-4669-AE50-93DA5DB256C0}" destId="{AF9882DA-BB35-47AE-95ED-469BFACFF3C4}" srcOrd="0" destOrd="0" presId="urn:microsoft.com/office/officeart/2018/2/layout/IconVerticalSolidList"/>
    <dgm:cxn modelId="{6D194110-6BFD-49FF-BE06-59F01C921C68}" type="presParOf" srcId="{81CFD4AC-B938-4669-AE50-93DA5DB256C0}" destId="{BF1DE025-7A4F-41E6-9A20-639B26FAF66A}" srcOrd="1" destOrd="0" presId="urn:microsoft.com/office/officeart/2018/2/layout/IconVerticalSolidList"/>
    <dgm:cxn modelId="{087BA14B-E7D9-4061-9400-77CB13D6F929}" type="presParOf" srcId="{81CFD4AC-B938-4669-AE50-93DA5DB256C0}" destId="{F3848089-AA02-4833-B442-B01F461380D2}" srcOrd="2" destOrd="0" presId="urn:microsoft.com/office/officeart/2018/2/layout/IconVerticalSolidList"/>
    <dgm:cxn modelId="{7D89C29D-1507-45B8-9314-11BB1111A71A}" type="presParOf" srcId="{81CFD4AC-B938-4669-AE50-93DA5DB256C0}" destId="{B7677362-7AE5-4FDE-8C44-98E203E6B599}"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2766"/>
          <a:ext cx="3084892" cy="53884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163001" y="124007"/>
          <a:ext cx="296365" cy="29636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622367" y="2766"/>
          <a:ext cx="2434740"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marL="0" lvl="0" indent="0" algn="l" defTabSz="711200">
            <a:lnSpc>
              <a:spcPct val="100000"/>
            </a:lnSpc>
            <a:spcBef>
              <a:spcPct val="0"/>
            </a:spcBef>
            <a:spcAft>
              <a:spcPct val="35000"/>
            </a:spcAft>
            <a:buNone/>
          </a:pPr>
          <a:r>
            <a:rPr lang="en-IN" sz="1600" kern="1200" noProof="0" dirty="0"/>
            <a:t>INDUSTRY NEED</a:t>
          </a:r>
        </a:p>
      </dsp:txBody>
      <dsp:txXfrm>
        <a:off x="622367" y="2766"/>
        <a:ext cx="2434740" cy="589363"/>
      </dsp:txXfrm>
    </dsp:sp>
    <dsp:sp modelId="{B9A40EDB-694E-464C-8356-AEE8787842F2}">
      <dsp:nvSpPr>
        <dsp:cNvPr id="0" name=""/>
        <dsp:cNvSpPr/>
      </dsp:nvSpPr>
      <dsp:spPr>
        <a:xfrm>
          <a:off x="0" y="739471"/>
          <a:ext cx="3084892" cy="538846"/>
        </a:xfrm>
        <a:prstGeom prst="roundRect">
          <a:avLst>
            <a:gd name="adj" fmla="val 10000"/>
          </a:avLst>
        </a:prstGeom>
        <a:solidFill>
          <a:schemeClr val="accent5">
            <a:hueOff val="1065261"/>
            <a:satOff val="-7052"/>
            <a:lumOff val="-1225"/>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163001" y="860711"/>
          <a:ext cx="296365" cy="29636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622367" y="739471"/>
          <a:ext cx="2434740"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marL="0" lvl="0" indent="0" algn="l" defTabSz="533400">
            <a:lnSpc>
              <a:spcPct val="100000"/>
            </a:lnSpc>
            <a:spcBef>
              <a:spcPct val="0"/>
            </a:spcBef>
            <a:spcAft>
              <a:spcPct val="35000"/>
            </a:spcAft>
            <a:buNone/>
          </a:pPr>
          <a:r>
            <a:rPr lang="en-IN" sz="1200" kern="1200" noProof="0" dirty="0"/>
            <a:t>GENERAL SOFTWARE ARCHITECTURE FOR AUTOMOTIVE SYSTEM</a:t>
          </a:r>
        </a:p>
      </dsp:txBody>
      <dsp:txXfrm>
        <a:off x="622367" y="739471"/>
        <a:ext cx="2434740" cy="589363"/>
      </dsp:txXfrm>
    </dsp:sp>
    <dsp:sp modelId="{9DD6C5DE-B838-492F-B4A8-49E4DE8C5CF5}">
      <dsp:nvSpPr>
        <dsp:cNvPr id="0" name=""/>
        <dsp:cNvSpPr/>
      </dsp:nvSpPr>
      <dsp:spPr>
        <a:xfrm>
          <a:off x="0" y="1476175"/>
          <a:ext cx="3084892" cy="538846"/>
        </a:xfrm>
        <a:prstGeom prst="roundRect">
          <a:avLst>
            <a:gd name="adj" fmla="val 10000"/>
          </a:avLst>
        </a:prstGeom>
        <a:solidFill>
          <a:schemeClr val="accent5">
            <a:hueOff val="2130522"/>
            <a:satOff val="-14104"/>
            <a:lumOff val="-2451"/>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163001" y="1597415"/>
          <a:ext cx="296365" cy="29636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622367" y="1476175"/>
          <a:ext cx="2434740"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marL="0" lvl="0" indent="0" algn="l" defTabSz="711200">
            <a:lnSpc>
              <a:spcPct val="100000"/>
            </a:lnSpc>
            <a:spcBef>
              <a:spcPct val="0"/>
            </a:spcBef>
            <a:spcAft>
              <a:spcPct val="35000"/>
            </a:spcAft>
            <a:buNone/>
          </a:pPr>
          <a:r>
            <a:rPr lang="en-IN" sz="1600" kern="1200" noProof="0" dirty="0"/>
            <a:t>HEIRARCHICAL CONTROL STRUCTURE</a:t>
          </a:r>
        </a:p>
      </dsp:txBody>
      <dsp:txXfrm>
        <a:off x="622367" y="1476175"/>
        <a:ext cx="2434740" cy="589363"/>
      </dsp:txXfrm>
    </dsp:sp>
    <dsp:sp modelId="{984F7435-4B4C-47D4-B03E-CC8917BDBDBB}">
      <dsp:nvSpPr>
        <dsp:cNvPr id="0" name=""/>
        <dsp:cNvSpPr/>
      </dsp:nvSpPr>
      <dsp:spPr>
        <a:xfrm>
          <a:off x="0" y="2212879"/>
          <a:ext cx="3084892" cy="538846"/>
        </a:xfrm>
        <a:prstGeom prst="roundRect">
          <a:avLst>
            <a:gd name="adj" fmla="val 10000"/>
          </a:avLst>
        </a:prstGeom>
        <a:solidFill>
          <a:schemeClr val="accent5">
            <a:hueOff val="3195783"/>
            <a:satOff val="-21155"/>
            <a:lumOff val="-3676"/>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163001" y="2334119"/>
          <a:ext cx="296365" cy="29636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622367" y="2212879"/>
          <a:ext cx="2434740"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marL="0" lvl="0" indent="0" algn="l" defTabSz="711200">
            <a:lnSpc>
              <a:spcPct val="100000"/>
            </a:lnSpc>
            <a:spcBef>
              <a:spcPct val="0"/>
            </a:spcBef>
            <a:spcAft>
              <a:spcPct val="35000"/>
            </a:spcAft>
            <a:buNone/>
          </a:pPr>
          <a:r>
            <a:rPr lang="en-IN" sz="1600" kern="1200" noProof="0" dirty="0"/>
            <a:t>BENEFITS</a:t>
          </a:r>
        </a:p>
      </dsp:txBody>
      <dsp:txXfrm>
        <a:off x="622367" y="2212879"/>
        <a:ext cx="2434740" cy="589363"/>
      </dsp:txXfrm>
    </dsp:sp>
    <dsp:sp modelId="{AF9882DA-BB35-47AE-95ED-469BFACFF3C4}">
      <dsp:nvSpPr>
        <dsp:cNvPr id="0" name=""/>
        <dsp:cNvSpPr/>
      </dsp:nvSpPr>
      <dsp:spPr>
        <a:xfrm>
          <a:off x="0" y="2949583"/>
          <a:ext cx="3084892" cy="538846"/>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BF1DE025-7A4F-41E6-9A20-639B26FAF66A}">
      <dsp:nvSpPr>
        <dsp:cNvPr id="0" name=""/>
        <dsp:cNvSpPr/>
      </dsp:nvSpPr>
      <dsp:spPr>
        <a:xfrm>
          <a:off x="163001" y="3070824"/>
          <a:ext cx="296365" cy="29636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677362-7AE5-4FDE-8C44-98E203E6B599}">
      <dsp:nvSpPr>
        <dsp:cNvPr id="0" name=""/>
        <dsp:cNvSpPr/>
      </dsp:nvSpPr>
      <dsp:spPr>
        <a:xfrm>
          <a:off x="622367" y="2949583"/>
          <a:ext cx="2434740" cy="589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374" tIns="62374" rIns="62374" bIns="62374" numCol="1" spcCol="1270" anchor="ctr" anchorCtr="0">
          <a:noAutofit/>
        </a:bodyPr>
        <a:lstStyle/>
        <a:p>
          <a:pPr marL="0" lvl="0" indent="0" algn="l" defTabSz="711200">
            <a:lnSpc>
              <a:spcPct val="100000"/>
            </a:lnSpc>
            <a:spcBef>
              <a:spcPct val="0"/>
            </a:spcBef>
            <a:spcAft>
              <a:spcPct val="35000"/>
            </a:spcAft>
            <a:buNone/>
          </a:pPr>
          <a:r>
            <a:rPr lang="en-IN" sz="1600" kern="1200" noProof="0" dirty="0"/>
            <a:t>TRADE OFFS</a:t>
          </a:r>
        </a:p>
      </dsp:txBody>
      <dsp:txXfrm>
        <a:off x="622367" y="2949583"/>
        <a:ext cx="2434740" cy="5893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2/19/2025</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2/19/2025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By 2035, autonomous driving (AD) is projected to generate $300–$400 billion, transforming the passenger car market. AD enhances safety, convenience, and mobility, especially for elderly drivers, while giving consumers more time for work or leisure. Automakers must embrace new strategies and tackle safety concerns to meet rising demand. To support software design, the industry must integrate modern software practices, aligning with the needs of developers, manufacturers, suppliers, and strict safety regulations.</a:t>
            </a:r>
          </a:p>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3731610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architecture, proposed by Serban et al., follows a closed-loop system from sensors to actuators, aligning with SAE J3016 standards. Sensor fusion processes raw data, extracting insights and making quick decisions like speed adjustments. The world model constructs the vehicle’s perception of its surroundings, which the behavior generation module uses to evaluate possible actions. The planning module then makes long-term driving decisions, passing them to the vehicle control system. Finally, these decisions are executed by the actuators, ensuring safe and efficient vehicle operation.</a:t>
            </a:r>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3769522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hierarchical control structure is a key aspect of this architecture, enabling component abstraction. </a:t>
            </a:r>
          </a:p>
          <a:p>
            <a:r>
              <a:rPr lang="en-US" b="0" dirty="0"/>
              <a:t>Lower-level components manage fundamental tasks, such as speed control, while higher-level components utilize this data to develop richer semantic knowledge and make more informed decisions, such as determining the optimal path to a destination.</a:t>
            </a:r>
          </a:p>
          <a:p>
            <a:r>
              <a:rPr lang="en-US" b="0" dirty="0"/>
              <a:t>For component interactions, the architecture employs a pipe-and-filter pattern for flat control structures, while a tee-and-join pattern represents hierarchical relationships, facilitating structured decision-making.</a:t>
            </a:r>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3499003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design enhances flexibility, adaptability, and scalability, allowing for the seamless integration of new sensors and processes.</a:t>
            </a:r>
          </a:p>
          <a:p>
            <a:r>
              <a:rPr lang="en-US" b="0" dirty="0"/>
              <a:t>Moreover, the hierarchical structure ensures a balanced representation of both reactive and deliberative components, optimizing overall system performance. </a:t>
            </a:r>
          </a:p>
          <a:p>
            <a:r>
              <a:rPr lang="en-US" dirty="0"/>
              <a:t>However, it also has drawbacks, such as complexity, especially for simple nodes, and the risk of oversimplification due to atomic decomposition, particularly with advanced system-on-a-chip circuits.</a:t>
            </a:r>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82177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2/19/2025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2/19/2025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mckinsey.com/industries/automotive-and-assembly/our-insights/autonomous-drivings-future-convenient-and-connected" TargetMode="External"/><Relationship Id="rId5" Type="http://schemas.openxmlformats.org/officeDocument/2006/relationships/image" Target="../media/image1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jstvssr.github.io/assets/pdf/standard-driven-software-architecture.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jstvssr.github.io/assets/pdf/standard-driven-software-architecture.pdf" TargetMode="External"/><Relationship Id="rId5" Type="http://schemas.openxmlformats.org/officeDocument/2006/relationships/image" Target="../media/image1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mckinsey.com/industries/automotive-and-assembly/our-insights/autonomous-drivings-future-convenient-and-connected" TargetMode="External"/><Relationship Id="rId2" Type="http://schemas.openxmlformats.org/officeDocument/2006/relationships/hyperlink" Target="https://jstvssr.github.io/assets/pdf/standard-driven-software-architecture.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noProof="0"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noProof="0"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Autofit/>
          </a:bodyPr>
          <a:lstStyle/>
          <a:p>
            <a:pPr algn="ctr"/>
            <a:r>
              <a:rPr lang="en-IN" sz="2800" noProof="0" dirty="0"/>
              <a:t>Hierarchical Control Structure in Automotive Software Architecture</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IN" noProof="0" dirty="0"/>
              <a:t>Meenal Shah</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noProof="0" dirty="0"/>
          </a:p>
        </p:txBody>
      </p:sp>
    </p:spTree>
    <p:extLst>
      <p:ext uri="{BB962C8B-B14F-4D97-AF65-F5344CB8AC3E}">
        <p14:creationId xmlns:p14="http://schemas.microsoft.com/office/powerpoint/2010/main" val="218587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noProof="0"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IN" sz="3200" noProof="0" dirty="0"/>
              <a:t>Agenda</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1078644873"/>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2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3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4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4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5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5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6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grpSp>
      <p:sp>
        <p:nvSpPr>
          <p:cNvPr id="2" name="Title 1">
            <a:extLst>
              <a:ext uri="{FF2B5EF4-FFF2-40B4-BE49-F238E27FC236}">
                <a16:creationId xmlns:a16="http://schemas.microsoft.com/office/drawing/2014/main" id="{2E050B4B-6919-C063-F176-5816A7F85299}"/>
              </a:ext>
            </a:extLst>
          </p:cNvPr>
          <p:cNvSpPr>
            <a:spLocks noGrp="1"/>
          </p:cNvSpPr>
          <p:nvPr>
            <p:ph type="title"/>
          </p:nvPr>
        </p:nvSpPr>
        <p:spPr>
          <a:xfrm>
            <a:off x="7833560" y="2619376"/>
            <a:ext cx="3853615" cy="801687"/>
          </a:xfrm>
        </p:spPr>
        <p:txBody>
          <a:bodyPr vert="horz" lIns="91440" tIns="45720" rIns="91440" bIns="45720" rtlCol="0" anchor="b">
            <a:normAutofit/>
          </a:bodyPr>
          <a:lstStyle/>
          <a:p>
            <a:r>
              <a:rPr lang="en-IN" sz="4400" noProof="0" dirty="0"/>
              <a:t>Industry Need</a:t>
            </a:r>
          </a:p>
        </p:txBody>
      </p:sp>
      <p:sp>
        <p:nvSpPr>
          <p:cNvPr id="67"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noProof="0" dirty="0"/>
          </a:p>
        </p:txBody>
      </p:sp>
      <p:pic>
        <p:nvPicPr>
          <p:cNvPr id="4" name="Picture 3" descr="By 2035, autonomous driving (AD) is projected to generate $300–$400 billion, transforming the passenger car market.">
            <a:extLst>
              <a:ext uri="{FF2B5EF4-FFF2-40B4-BE49-F238E27FC236}">
                <a16:creationId xmlns:a16="http://schemas.microsoft.com/office/drawing/2014/main" id="{2EFB7C35-E661-B952-0008-8ADC100F41BA}"/>
              </a:ext>
            </a:extLst>
          </p:cNvPr>
          <p:cNvPicPr>
            <a:picLocks noChangeAspect="1"/>
          </p:cNvPicPr>
          <p:nvPr/>
        </p:nvPicPr>
        <p:blipFill>
          <a:blip r:embed="rId5"/>
          <a:srcRect r="2520" b="2"/>
          <a:stretch/>
        </p:blipFill>
        <p:spPr>
          <a:xfrm>
            <a:off x="1118988" y="1136606"/>
            <a:ext cx="6112382" cy="4577297"/>
          </a:xfrm>
          <a:prstGeom prst="rect">
            <a:avLst/>
          </a:prstGeom>
        </p:spPr>
      </p:pic>
      <p:sp>
        <p:nvSpPr>
          <p:cNvPr id="5" name="TextBox 4">
            <a:extLst>
              <a:ext uri="{FF2B5EF4-FFF2-40B4-BE49-F238E27FC236}">
                <a16:creationId xmlns:a16="http://schemas.microsoft.com/office/drawing/2014/main" id="{7EA37A28-74DD-BA20-4198-1355E403A612}"/>
              </a:ext>
            </a:extLst>
          </p:cNvPr>
          <p:cNvSpPr txBox="1"/>
          <p:nvPr/>
        </p:nvSpPr>
        <p:spPr>
          <a:xfrm>
            <a:off x="1166813" y="6221413"/>
            <a:ext cx="10520362" cy="523220"/>
          </a:xfrm>
          <a:prstGeom prst="rect">
            <a:avLst/>
          </a:prstGeom>
          <a:noFill/>
        </p:spPr>
        <p:txBody>
          <a:bodyPr wrap="square" rtlCol="0">
            <a:spAutoFit/>
          </a:bodyPr>
          <a:lstStyle/>
          <a:p>
            <a:r>
              <a:rPr lang="en-IN" sz="1400" noProof="0" dirty="0">
                <a:solidFill>
                  <a:schemeClr val="accent2">
                    <a:lumMod val="40000"/>
                    <a:lumOff val="60000"/>
                  </a:schemeClr>
                </a:solidFill>
              </a:rPr>
              <a:t>Reference Link: </a:t>
            </a:r>
            <a:r>
              <a:rPr lang="en-IN" sz="1400" noProof="0" dirty="0">
                <a:solidFill>
                  <a:schemeClr val="accent2">
                    <a:lumMod val="40000"/>
                    <a:lumOff val="60000"/>
                  </a:schemeClr>
                </a:solidFill>
                <a:effectLst/>
              </a:rPr>
              <a:t>“The future of autonomous vehicles (AV) | McKinsey.” Accessed: Jan. 22, 2025. [Online]. Available: </a:t>
            </a:r>
            <a:r>
              <a:rPr lang="en-IN" sz="1400" noProof="0" dirty="0">
                <a:solidFill>
                  <a:schemeClr val="accent2">
                    <a:lumMod val="40000"/>
                    <a:lumOff val="60000"/>
                  </a:schemeClr>
                </a:solidFill>
                <a:effectLst/>
                <a:hlinkClick r:id="rId6">
                  <a:extLst>
                    <a:ext uri="{A12FA001-AC4F-418D-AE19-62706E023703}">
                      <ahyp:hlinkClr xmlns:ahyp="http://schemas.microsoft.com/office/drawing/2018/hyperlinkcolor" val="tx"/>
                    </a:ext>
                  </a:extLst>
                </a:hlinkClick>
              </a:rPr>
              <a:t>https://www.mckinsey.com/industries/automotive-and-assembly/our-insights/autonomous-drivings-future-convenient-and-connected</a:t>
            </a:r>
            <a:endParaRPr lang="en-IN" sz="1400" noProof="0" dirty="0">
              <a:solidFill>
                <a:schemeClr val="accent2">
                  <a:lumMod val="40000"/>
                  <a:lumOff val="60000"/>
                </a:schemeClr>
              </a:solidFill>
            </a:endParaRPr>
          </a:p>
        </p:txBody>
      </p:sp>
    </p:spTree>
    <p:extLst>
      <p:ext uri="{BB962C8B-B14F-4D97-AF65-F5344CB8AC3E}">
        <p14:creationId xmlns:p14="http://schemas.microsoft.com/office/powerpoint/2010/main" val="411642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C9ED-0C37-95B5-75B1-7607C7F905DE}"/>
              </a:ext>
              <a:ext uri="{C183D7F6-B498-43B3-948B-1728B52AA6E4}">
                <adec:decorative xmlns:adec="http://schemas.microsoft.com/office/drawing/2017/decorative" val="0"/>
              </a:ext>
            </a:extLst>
          </p:cNvPr>
          <p:cNvSpPr txBox="1">
            <a:spLocks noGrp="1"/>
          </p:cNvSpPr>
          <p:nvPr>
            <p:ph type="title" idx="4294967295"/>
          </p:nvPr>
        </p:nvSpPr>
        <p:spPr>
          <a:xfrm>
            <a:off x="843253" y="831636"/>
            <a:ext cx="3683027" cy="1245847"/>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3000" b="0" i="0" u="none" strike="noStrike" kern="1200" cap="all" spc="0" normalizeH="0" baseline="0" noProof="0" dirty="0">
                <a:ln>
                  <a:noFill/>
                </a:ln>
                <a:solidFill>
                  <a:srgbClr val="FFFFFF"/>
                </a:solidFill>
                <a:effectLst/>
                <a:uLnTx/>
                <a:uFillTx/>
                <a:latin typeface="+mj-lt"/>
                <a:ea typeface="+mj-ea"/>
                <a:cs typeface="+mj-cs"/>
              </a:rPr>
              <a:t>GENERAL SOFTWARE ARCHITECTURE FOR AUTOMOTIVE SYSTEM</a:t>
            </a:r>
          </a:p>
        </p:txBody>
      </p:sp>
      <p:pic>
        <p:nvPicPr>
          <p:cNvPr id="3" name="Content Placeholder 6" descr="General software architecture for automotive system">
            <a:extLst>
              <a:ext uri="{FF2B5EF4-FFF2-40B4-BE49-F238E27FC236}">
                <a16:creationId xmlns:a16="http://schemas.microsoft.com/office/drawing/2014/main" id="{CC2D63F4-67AD-105A-0725-07976C126E2F}"/>
              </a:ext>
            </a:extLst>
          </p:cNvPr>
          <p:cNvPicPr>
            <a:picLocks noChangeAspect="1"/>
          </p:cNvPicPr>
          <p:nvPr/>
        </p:nvPicPr>
        <p:blipFill>
          <a:blip r:embed="rId3"/>
          <a:srcRect t="-26" b="541"/>
          <a:stretch/>
        </p:blipFill>
        <p:spPr>
          <a:xfrm>
            <a:off x="4819957" y="341793"/>
            <a:ext cx="7105697" cy="5830407"/>
          </a:xfrm>
          <a:prstGeom prst="rect">
            <a:avLst/>
          </a:prstGeom>
        </p:spPr>
      </p:pic>
      <p:sp>
        <p:nvSpPr>
          <p:cNvPr id="5" name="TextBox 4">
            <a:extLst>
              <a:ext uri="{FF2B5EF4-FFF2-40B4-BE49-F238E27FC236}">
                <a16:creationId xmlns:a16="http://schemas.microsoft.com/office/drawing/2014/main" id="{66DB87A9-42C9-13B8-FA76-871DE204056C}"/>
              </a:ext>
            </a:extLst>
          </p:cNvPr>
          <p:cNvSpPr txBox="1"/>
          <p:nvPr/>
        </p:nvSpPr>
        <p:spPr>
          <a:xfrm>
            <a:off x="404341" y="2533749"/>
            <a:ext cx="4298288" cy="2554545"/>
          </a:xfrm>
          <a:prstGeom prst="rect">
            <a:avLst/>
          </a:prstGeom>
          <a:noFill/>
        </p:spPr>
        <p:txBody>
          <a:bodyPr wrap="square" rtlCol="0">
            <a:spAutoFit/>
          </a:bodyPr>
          <a:lstStyle/>
          <a:p>
            <a:pPr marL="342900" indent="-342900">
              <a:buFont typeface="Arial" panose="020B0604020202020204" pitchFamily="34" charset="0"/>
              <a:buChar char="•"/>
            </a:pPr>
            <a:r>
              <a:rPr lang="en-IN" sz="2000" noProof="0" dirty="0"/>
              <a:t>Component Classification: Vehicle control, actuator interfaces, planning, behaviour generation, data management, and system safety.</a:t>
            </a:r>
            <a:br>
              <a:rPr lang="en-IN" sz="2000" noProof="0" dirty="0"/>
            </a:br>
            <a:endParaRPr lang="en-IN" sz="2000" noProof="0" dirty="0"/>
          </a:p>
          <a:p>
            <a:pPr marL="342900" indent="-342900">
              <a:buFont typeface="Arial" panose="020B0604020202020204" pitchFamily="34" charset="0"/>
              <a:buChar char="•"/>
            </a:pPr>
            <a:r>
              <a:rPr lang="en-IN" sz="2000" noProof="0" dirty="0"/>
              <a:t>Sensor data moves to actuator interfaces, from left to right, forming a closed control loop.</a:t>
            </a:r>
          </a:p>
        </p:txBody>
      </p:sp>
      <p:sp>
        <p:nvSpPr>
          <p:cNvPr id="4" name="TextBox 3">
            <a:extLst>
              <a:ext uri="{FF2B5EF4-FFF2-40B4-BE49-F238E27FC236}">
                <a16:creationId xmlns:a16="http://schemas.microsoft.com/office/drawing/2014/main" id="{ECCF35FD-BD4B-8444-CEF4-64CDC30ED7AB}"/>
              </a:ext>
              <a:ext uri="{C183D7F6-B498-43B3-948B-1728B52AA6E4}">
                <adec:decorative xmlns:adec="http://schemas.microsoft.com/office/drawing/2017/decorative" val="1"/>
              </a:ext>
            </a:extLst>
          </p:cNvPr>
          <p:cNvSpPr txBox="1"/>
          <p:nvPr/>
        </p:nvSpPr>
        <p:spPr>
          <a:xfrm>
            <a:off x="404341" y="6254496"/>
            <a:ext cx="10968654" cy="523220"/>
          </a:xfrm>
          <a:prstGeom prst="rect">
            <a:avLst/>
          </a:prstGeom>
          <a:noFill/>
        </p:spPr>
        <p:txBody>
          <a:bodyPr wrap="square" rtlCol="0">
            <a:spAutoFit/>
          </a:bodyPr>
          <a:lstStyle/>
          <a:p>
            <a:r>
              <a:rPr lang="en-IN" sz="1400" noProof="0" dirty="0">
                <a:solidFill>
                  <a:schemeClr val="accent2">
                    <a:lumMod val="40000"/>
                    <a:lumOff val="60000"/>
                  </a:schemeClr>
                </a:solidFill>
              </a:rPr>
              <a:t>Reference Link: </a:t>
            </a:r>
            <a:r>
              <a:rPr lang="en-IN" sz="1400" noProof="0" dirty="0">
                <a:solidFill>
                  <a:schemeClr val="accent2">
                    <a:lumMod val="40000"/>
                    <a:lumOff val="60000"/>
                  </a:schemeClr>
                </a:solidFill>
                <a:effectLst/>
              </a:rPr>
              <a:t>A. Serban, E. Poll, and J. Visser, “A Standard Driven Software Architecture for Fully Autonomous Vehicles.” Accessed: Feb. 05, 2025. [Online]. Available: </a:t>
            </a:r>
            <a:r>
              <a:rPr lang="en-IN" sz="1400" noProof="0" dirty="0">
                <a:solidFill>
                  <a:schemeClr val="accent2">
                    <a:lumMod val="40000"/>
                    <a:lumOff val="60000"/>
                  </a:schemeClr>
                </a:solidFill>
                <a:effectLst/>
                <a:hlinkClick r:id="rId4">
                  <a:extLst>
                    <a:ext uri="{A12FA001-AC4F-418D-AE19-62706E023703}">
                      <ahyp:hlinkClr xmlns:ahyp="http://schemas.microsoft.com/office/drawing/2018/hyperlinkcolor" val="tx"/>
                    </a:ext>
                  </a:extLst>
                </a:hlinkClick>
              </a:rPr>
              <a:t>https://jstvssr.github.io/assets/pdf/standard-driven-software-architecture.pdf</a:t>
            </a:r>
            <a:endParaRPr lang="en-IN" sz="1400" noProof="0" dirty="0">
              <a:solidFill>
                <a:schemeClr val="accent2">
                  <a:lumMod val="40000"/>
                  <a:lumOff val="60000"/>
                </a:schemeClr>
              </a:solidFill>
            </a:endParaRPr>
          </a:p>
        </p:txBody>
      </p:sp>
    </p:spTree>
    <p:extLst>
      <p:ext uri="{BB962C8B-B14F-4D97-AF65-F5344CB8AC3E}">
        <p14:creationId xmlns:p14="http://schemas.microsoft.com/office/powerpoint/2010/main" val="24077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IN" noProof="0" dirty="0"/>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DC1684C-8D5C-19AF-6599-CB07B4A2D13D}"/>
              </a:ext>
            </a:extLst>
          </p:cNvPr>
          <p:cNvSpPr>
            <a:spLocks noGrp="1"/>
          </p:cNvSpPr>
          <p:nvPr>
            <p:ph type="title"/>
          </p:nvPr>
        </p:nvSpPr>
        <p:spPr>
          <a:xfrm>
            <a:off x="1141413" y="618518"/>
            <a:ext cx="4459286" cy="1478570"/>
          </a:xfrm>
        </p:spPr>
        <p:txBody>
          <a:bodyPr>
            <a:normAutofit/>
          </a:bodyPr>
          <a:lstStyle/>
          <a:p>
            <a:r>
              <a:rPr lang="en-IN" sz="3200" noProof="0" dirty="0"/>
              <a:t>Hierarchical Control Structure</a:t>
            </a:r>
          </a:p>
        </p:txBody>
      </p:sp>
      <p:sp>
        <p:nvSpPr>
          <p:cNvPr id="3" name="Content Placeholder 2">
            <a:extLst>
              <a:ext uri="{FF2B5EF4-FFF2-40B4-BE49-F238E27FC236}">
                <a16:creationId xmlns:a16="http://schemas.microsoft.com/office/drawing/2014/main" id="{BA4C0F64-888A-C59E-72C0-6639BBC09452}"/>
              </a:ext>
            </a:extLst>
          </p:cNvPr>
          <p:cNvSpPr>
            <a:spLocks noGrp="1"/>
          </p:cNvSpPr>
          <p:nvPr>
            <p:ph idx="1"/>
          </p:nvPr>
        </p:nvSpPr>
        <p:spPr>
          <a:xfrm>
            <a:off x="1160463" y="1977760"/>
            <a:ext cx="4459287" cy="3965046"/>
          </a:xfrm>
        </p:spPr>
        <p:txBody>
          <a:bodyPr>
            <a:normAutofit fontScale="92500" lnSpcReduction="20000"/>
          </a:bodyPr>
          <a:lstStyle/>
          <a:p>
            <a:r>
              <a:rPr lang="en-IN" sz="2000" noProof="0" dirty="0"/>
              <a:t>Increasing Abstraction and Cognition</a:t>
            </a:r>
          </a:p>
          <a:p>
            <a:r>
              <a:rPr lang="en-IN" sz="2000" noProof="0" dirty="0"/>
              <a:t>Mapping to SAE Classification</a:t>
            </a:r>
          </a:p>
          <a:p>
            <a:r>
              <a:rPr lang="en-US" sz="2000" dirty="0"/>
              <a:t>Balanced representation of reactive and deliberative components</a:t>
            </a:r>
          </a:p>
          <a:p>
            <a:r>
              <a:rPr lang="en-US" sz="2000" noProof="0" dirty="0"/>
              <a:t>No temporal limitations for a component’s knowledge</a:t>
            </a:r>
          </a:p>
          <a:p>
            <a:r>
              <a:rPr lang="en-US" sz="2000" dirty="0"/>
              <a:t>More flexible in case of interactions than layered architecture</a:t>
            </a:r>
          </a:p>
          <a:p>
            <a:r>
              <a:rPr lang="en-IN" sz="2000" noProof="0" dirty="0"/>
              <a:t>Similar to component based architecture, best suited for ECUs, with hierarchical reasoning</a:t>
            </a:r>
          </a:p>
        </p:txBody>
      </p:sp>
      <p:pic>
        <p:nvPicPr>
          <p:cNvPr id="4" name="Picture 3" descr="Heirarchical control structure">
            <a:extLst>
              <a:ext uri="{FF2B5EF4-FFF2-40B4-BE49-F238E27FC236}">
                <a16:creationId xmlns:a16="http://schemas.microsoft.com/office/drawing/2014/main" id="{C62C1B1C-B220-8787-4D50-47BE42C58719}"/>
              </a:ext>
            </a:extLst>
          </p:cNvPr>
          <p:cNvPicPr>
            <a:picLocks noChangeAspect="1"/>
          </p:cNvPicPr>
          <p:nvPr/>
        </p:nvPicPr>
        <p:blipFill>
          <a:blip r:embed="rId5"/>
          <a:stretch>
            <a:fillRect/>
          </a:stretch>
        </p:blipFill>
        <p:spPr>
          <a:xfrm>
            <a:off x="6318867" y="618518"/>
            <a:ext cx="5010544"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noProof="0" dirty="0"/>
            </a:p>
          </p:txBody>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noProof="0" dirty="0"/>
            </a:p>
          </p:txBody>
        </p:sp>
      </p:grpSp>
      <p:sp>
        <p:nvSpPr>
          <p:cNvPr id="5" name="TextBox 4">
            <a:extLst>
              <a:ext uri="{FF2B5EF4-FFF2-40B4-BE49-F238E27FC236}">
                <a16:creationId xmlns:a16="http://schemas.microsoft.com/office/drawing/2014/main" id="{C7BB1F0C-1688-E856-F7D7-E1DF3E5A3B20}"/>
              </a:ext>
            </a:extLst>
          </p:cNvPr>
          <p:cNvSpPr txBox="1"/>
          <p:nvPr/>
        </p:nvSpPr>
        <p:spPr>
          <a:xfrm>
            <a:off x="1235075" y="6235700"/>
            <a:ext cx="10633075" cy="523220"/>
          </a:xfrm>
          <a:prstGeom prst="rect">
            <a:avLst/>
          </a:prstGeom>
          <a:noFill/>
        </p:spPr>
        <p:txBody>
          <a:bodyPr wrap="square" rtlCol="0">
            <a:spAutoFit/>
          </a:bodyPr>
          <a:lstStyle/>
          <a:p>
            <a:r>
              <a:rPr lang="en-IN" sz="1400" noProof="0" dirty="0">
                <a:solidFill>
                  <a:schemeClr val="accent2">
                    <a:lumMod val="40000"/>
                    <a:lumOff val="60000"/>
                  </a:schemeClr>
                </a:solidFill>
              </a:rPr>
              <a:t>Reference Link: </a:t>
            </a:r>
            <a:r>
              <a:rPr lang="en-IN" sz="1400" noProof="0" dirty="0">
                <a:solidFill>
                  <a:schemeClr val="accent2">
                    <a:lumMod val="40000"/>
                    <a:lumOff val="60000"/>
                  </a:schemeClr>
                </a:solidFill>
                <a:effectLst/>
              </a:rPr>
              <a:t>A. Serban, E. Poll, and J. Visser, “A Standard Driven Software Architecture for Fully Autonomous Vehicles.” Accessed: Feb. 05, 2025. [Online]. Available: </a:t>
            </a:r>
            <a:r>
              <a:rPr lang="en-IN" sz="1400" noProof="0" dirty="0">
                <a:solidFill>
                  <a:schemeClr val="accent2">
                    <a:lumMod val="40000"/>
                    <a:lumOff val="60000"/>
                  </a:schemeClr>
                </a:solidFill>
                <a:effectLst/>
                <a:hlinkClick r:id="rId6">
                  <a:extLst>
                    <a:ext uri="{A12FA001-AC4F-418D-AE19-62706E023703}">
                      <ahyp:hlinkClr xmlns:ahyp="http://schemas.microsoft.com/office/drawing/2018/hyperlinkcolor" val="tx"/>
                    </a:ext>
                  </a:extLst>
                </a:hlinkClick>
              </a:rPr>
              <a:t>https://jstvssr.github.io/assets/pdf/standard-driven-software-architecture.pdf</a:t>
            </a:r>
            <a:endParaRPr lang="en-IN" sz="1400" noProof="0" dirty="0">
              <a:solidFill>
                <a:schemeClr val="accent2">
                  <a:lumMod val="40000"/>
                  <a:lumOff val="60000"/>
                </a:schemeClr>
              </a:solidFill>
            </a:endParaRPr>
          </a:p>
        </p:txBody>
      </p:sp>
    </p:spTree>
    <p:extLst>
      <p:ext uri="{BB962C8B-B14F-4D97-AF65-F5344CB8AC3E}">
        <p14:creationId xmlns:p14="http://schemas.microsoft.com/office/powerpoint/2010/main" val="30510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3731-C617-271B-18D4-89E49699EC3D}"/>
              </a:ext>
            </a:extLst>
          </p:cNvPr>
          <p:cNvSpPr>
            <a:spLocks noGrp="1"/>
          </p:cNvSpPr>
          <p:nvPr>
            <p:ph type="title"/>
          </p:nvPr>
        </p:nvSpPr>
        <p:spPr/>
        <p:txBody>
          <a:bodyPr/>
          <a:lstStyle/>
          <a:p>
            <a:r>
              <a:rPr lang="en-IN" noProof="0" dirty="0"/>
              <a:t>Benefits and Drawbacks</a:t>
            </a:r>
          </a:p>
        </p:txBody>
      </p:sp>
      <p:sp>
        <p:nvSpPr>
          <p:cNvPr id="3" name="Content Placeholder 2">
            <a:extLst>
              <a:ext uri="{FF2B5EF4-FFF2-40B4-BE49-F238E27FC236}">
                <a16:creationId xmlns:a16="http://schemas.microsoft.com/office/drawing/2014/main" id="{EDC09EEA-0167-4453-6487-49A04731F461}"/>
              </a:ext>
            </a:extLst>
          </p:cNvPr>
          <p:cNvSpPr>
            <a:spLocks noGrp="1"/>
          </p:cNvSpPr>
          <p:nvPr>
            <p:ph sz="half" idx="1"/>
          </p:nvPr>
        </p:nvSpPr>
        <p:spPr/>
        <p:txBody>
          <a:bodyPr>
            <a:normAutofit lnSpcReduction="10000"/>
          </a:bodyPr>
          <a:lstStyle/>
          <a:p>
            <a:pPr marL="0" indent="0">
              <a:buNone/>
            </a:pPr>
            <a:r>
              <a:rPr lang="en-IN" dirty="0"/>
              <a:t>Benefits:</a:t>
            </a:r>
          </a:p>
          <a:p>
            <a:r>
              <a:rPr lang="en-IN" noProof="0" dirty="0"/>
              <a:t>Clear discrimination b/w reactive and deductive components</a:t>
            </a:r>
          </a:p>
          <a:p>
            <a:r>
              <a:rPr lang="en-IN" noProof="0" dirty="0"/>
              <a:t>Facilitates component reuse</a:t>
            </a:r>
          </a:p>
          <a:p>
            <a:r>
              <a:rPr lang="en-IN" dirty="0"/>
              <a:t>Compliance with SAE J3016</a:t>
            </a:r>
          </a:p>
          <a:p>
            <a:r>
              <a:rPr lang="en-IN" noProof="0" dirty="0"/>
              <a:t>Supports </a:t>
            </a:r>
            <a:r>
              <a:rPr lang="en-IN" dirty="0"/>
              <a:t>incremental </a:t>
            </a:r>
            <a:r>
              <a:rPr lang="en-US" dirty="0"/>
              <a:t>Development</a:t>
            </a:r>
            <a:r>
              <a:rPr lang="en-IN" dirty="0"/>
              <a:t> of fully autonomous vehicles</a:t>
            </a:r>
          </a:p>
        </p:txBody>
      </p:sp>
      <p:sp>
        <p:nvSpPr>
          <p:cNvPr id="4" name="Content Placeholder 3">
            <a:extLst>
              <a:ext uri="{FF2B5EF4-FFF2-40B4-BE49-F238E27FC236}">
                <a16:creationId xmlns:a16="http://schemas.microsoft.com/office/drawing/2014/main" id="{DAD72C6F-192B-E9B4-D537-BBFCB071FDF1}"/>
              </a:ext>
            </a:extLst>
          </p:cNvPr>
          <p:cNvSpPr>
            <a:spLocks noGrp="1"/>
          </p:cNvSpPr>
          <p:nvPr>
            <p:ph sz="half" idx="2"/>
          </p:nvPr>
        </p:nvSpPr>
        <p:spPr/>
        <p:txBody>
          <a:bodyPr>
            <a:normAutofit lnSpcReduction="10000"/>
          </a:bodyPr>
          <a:lstStyle/>
          <a:p>
            <a:pPr marL="0" indent="0">
              <a:buNone/>
            </a:pPr>
            <a:r>
              <a:rPr lang="en-IN" dirty="0"/>
              <a:t>Drawbacks:</a:t>
            </a:r>
            <a:endParaRPr lang="en-IN" noProof="0" dirty="0"/>
          </a:p>
          <a:p>
            <a:r>
              <a:rPr lang="en-IN" noProof="0" dirty="0"/>
              <a:t>Too complex at times</a:t>
            </a:r>
          </a:p>
          <a:p>
            <a:r>
              <a:rPr lang="en-IN" dirty="0"/>
              <a:t>Potential oversimplification of components, especially with emergence of system-on-a-chip technologies</a:t>
            </a:r>
            <a:endParaRPr lang="en-IN" noProof="0" dirty="0"/>
          </a:p>
        </p:txBody>
      </p:sp>
    </p:spTree>
    <p:extLst>
      <p:ext uri="{BB962C8B-B14F-4D97-AF65-F5344CB8AC3E}">
        <p14:creationId xmlns:p14="http://schemas.microsoft.com/office/powerpoint/2010/main" val="2110733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209C0-9E2C-B727-4803-3E297976282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91ED247-A4FF-8DBD-14EA-A0F162EAEF1B}"/>
              </a:ext>
            </a:extLst>
          </p:cNvPr>
          <p:cNvSpPr>
            <a:spLocks noGrp="1"/>
          </p:cNvSpPr>
          <p:nvPr>
            <p:ph idx="1"/>
          </p:nvPr>
        </p:nvSpPr>
        <p:spPr/>
        <p:txBody>
          <a:bodyPr/>
          <a:lstStyle/>
          <a:p>
            <a:r>
              <a:rPr lang="en-US" dirty="0">
                <a:effectLst/>
              </a:rPr>
              <a:t>A. Serban, E. Poll, and J. Visser, “A Standard Driven Software Architecture for Fully Autonomous Vehicles.” Accessed: Feb. 05, 2025. [Online]. Available: </a:t>
            </a:r>
            <a:r>
              <a:rPr lang="en-US" dirty="0">
                <a:effectLst/>
                <a:hlinkClick r:id="rId2"/>
              </a:rPr>
              <a:t>https://jstvssr.github.io/assets/pdf/standard-driven-software-architecture.pdf</a:t>
            </a:r>
            <a:endParaRPr lang="en-US" dirty="0">
              <a:effectLst/>
            </a:endParaRPr>
          </a:p>
          <a:p>
            <a:r>
              <a:rPr lang="en-US" dirty="0">
                <a:effectLst/>
              </a:rPr>
              <a:t>“The future of autonomous vehicles (AV) | McKinsey.” Accessed: Jan. 22, 2025. [Online]. Available: </a:t>
            </a:r>
            <a:r>
              <a:rPr lang="en-US" dirty="0">
                <a:effectLst/>
                <a:hlinkClick r:id="rId3"/>
              </a:rPr>
              <a:t>https://www.mckinsey.com/industries/automotive-and-assembly/our-insights/autonomous-drivings-future-convenient-and-connected</a:t>
            </a:r>
            <a:endParaRPr lang="en-US" dirty="0">
              <a:effectLst/>
            </a:endParaRPr>
          </a:p>
        </p:txBody>
      </p:sp>
    </p:spTree>
    <p:extLst>
      <p:ext uri="{BB962C8B-B14F-4D97-AF65-F5344CB8AC3E}">
        <p14:creationId xmlns:p14="http://schemas.microsoft.com/office/powerpoint/2010/main" val="2577098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1"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32" name="Group 13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3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3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3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3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3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3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4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5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6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6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noProof="0" dirty="0"/>
            </a:p>
          </p:txBody>
        </p:sp>
        <p:sp>
          <p:nvSpPr>
            <p:cNvPr id="17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7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sp>
          <p:nvSpPr>
            <p:cNvPr id="18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noProof="0" dirty="0"/>
            </a:p>
          </p:txBody>
        </p:sp>
      </p:grpSp>
      <p:grpSp>
        <p:nvGrpSpPr>
          <p:cNvPr id="187" name="Group 186">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0" name="Rectangle 69">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noProof="0" dirty="0"/>
            </a:p>
          </p:txBody>
        </p:sp>
        <p:pic>
          <p:nvPicPr>
            <p:cNvPr id="188"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5" cstate="email">
            <a:alphaModFix/>
            <a:extLst>
              <a:ext uri="{28A0092B-C50C-407E-A947-70E740481C1C}">
                <a14:useLocalDpi xmlns:a14="http://schemas.microsoft.com/office/drawing/2010/main"/>
              </a:ext>
            </a:extLst>
          </a:blip>
          <a:srcRect l="18192" r="22714"/>
          <a:stretch/>
        </p:blipFill>
        <p:spPr>
          <a:xfrm>
            <a:off x="3611" y="10"/>
            <a:ext cx="12188389" cy="6857990"/>
          </a:xfrm>
          <a:prstGeom prst="rect">
            <a:avLst/>
          </a:prstGeom>
        </p:spPr>
      </p:pic>
      <p:grpSp>
        <p:nvGrpSpPr>
          <p:cNvPr id="189" name="Group 188">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90"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noProof="0" dirty="0"/>
            </a:p>
          </p:txBody>
        </p:sp>
        <p:grpSp>
          <p:nvGrpSpPr>
            <p:cNvPr id="191" name="Group 190">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92"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3"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4"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5"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6"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7"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8"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199"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0"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1"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2"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3"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4"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5"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6"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7"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8"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09"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10"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sp>
            <p:nvSpPr>
              <p:cNvPr id="211"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noProof="0" dirty="0"/>
              </a:p>
            </p:txBody>
          </p:sp>
        </p:grpSp>
      </p:grpSp>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IN" sz="4800" noProof="0" dirty="0">
                <a:solidFill>
                  <a:schemeClr val="tx2">
                    <a:lumMod val="60000"/>
                    <a:lumOff val="40000"/>
                  </a:schemeClr>
                </a:solidFill>
              </a:rPr>
              <a:t>Thank you</a:t>
            </a:r>
          </a:p>
        </p:txBody>
      </p:sp>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2667001" y="3602038"/>
            <a:ext cx="6857999" cy="953029"/>
          </a:xfrm>
        </p:spPr>
        <p:txBody>
          <a:bodyPr vert="horz" lIns="91440" tIns="45720" rIns="91440" bIns="45720" rtlCol="0">
            <a:normAutofit/>
          </a:bodyPr>
          <a:lstStyle/>
          <a:p>
            <a:pPr algn="ctr"/>
            <a:r>
              <a:rPr lang="en-IN" sz="2000" cap="all" noProof="0" dirty="0"/>
              <a:t>Feel free to ask questions </a:t>
            </a:r>
            <a:r>
              <a:rPr lang="en-IN" sz="2000" cap="all" noProof="0" dirty="0">
                <a:sym typeface="Wingdings" panose="05000000000000000000" pitchFamily="2" charset="2"/>
              </a:rPr>
              <a:t></a:t>
            </a:r>
            <a:endParaRPr lang="en-IN" sz="2000" cap="all" noProof="0" dirty="0"/>
          </a:p>
        </p:txBody>
      </p:sp>
    </p:spTree>
    <p:extLst>
      <p:ext uri="{BB962C8B-B14F-4D97-AF65-F5344CB8AC3E}">
        <p14:creationId xmlns:p14="http://schemas.microsoft.com/office/powerpoint/2010/main" val="390654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B518BD99-41E9-467C-9777-74587F831718}">
  <ds:schemaRefs>
    <ds:schemaRef ds:uri="http://schemas.openxmlformats.org/package/2006/metadata/core-properties"/>
    <ds:schemaRef ds:uri="http://schemas.microsoft.com/office/2006/documentManagement/types"/>
    <ds:schemaRef ds:uri="http://purl.org/dc/elements/1.1/"/>
    <ds:schemaRef ds:uri="http://purl.org/dc/terms/"/>
    <ds:schemaRef ds:uri="16c05727-aa75-4e4a-9b5f-8a80a1165891"/>
    <ds:schemaRef ds:uri="71af3243-3dd4-4a8d-8c0d-dd76da1f02a5"/>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design</Template>
  <TotalTime>440</TotalTime>
  <Words>768</Words>
  <Application>Microsoft Office PowerPoint</Application>
  <PresentationFormat>Widescreen</PresentationFormat>
  <Paragraphs>51</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Times New Roman</vt:lpstr>
      <vt:lpstr>Tw Cen MT</vt:lpstr>
      <vt:lpstr>Wingdings</vt:lpstr>
      <vt:lpstr>Circuit</vt:lpstr>
      <vt:lpstr>Hierarchical Control Structure in Automotive Software Architecture</vt:lpstr>
      <vt:lpstr>Agenda</vt:lpstr>
      <vt:lpstr>Industry Need</vt:lpstr>
      <vt:lpstr>GENERAL SOFTWARE ARCHITECTURE FOR AUTOMOTIVE SYSTEM</vt:lpstr>
      <vt:lpstr>Hierarchical Control Structure</vt:lpstr>
      <vt:lpstr>Benefits and Drawbacks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Meenal Shah</dc:creator>
  <cp:lastModifiedBy>Meenal Shah</cp:lastModifiedBy>
  <cp:revision>10</cp:revision>
  <dcterms:created xsi:type="dcterms:W3CDTF">2025-02-11T09:18:59Z</dcterms:created>
  <dcterms:modified xsi:type="dcterms:W3CDTF">2025-02-20T01:25:02Z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